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
  </p:notesMasterIdLst>
  <p:handoutMasterIdLst>
    <p:handoutMasterId r:id="rId4"/>
  </p:handoutMasterIdLst>
  <p:sldIdLst>
    <p:sldId id="347" r:id="rId2"/>
  </p:sldIdLst>
  <p:sldSz cx="9144000" cy="6858000" type="screen4x3"/>
  <p:notesSz cx="7099300" cy="10236200"/>
  <p:defaultTextStyle>
    <a:defPPr>
      <a:defRPr lang="en-GB"/>
    </a:defPPr>
    <a:lvl1pPr algn="l" rtl="0" fontAlgn="base">
      <a:spcBef>
        <a:spcPct val="0"/>
      </a:spcBef>
      <a:spcAft>
        <a:spcPct val="0"/>
      </a:spcAft>
      <a:defRPr sz="900" i="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900" i="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900" i="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900" i="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900" i="1" kern="1200">
        <a:solidFill>
          <a:schemeClr val="bg1"/>
        </a:solidFill>
        <a:latin typeface="Arial" pitchFamily="34" charset="0"/>
        <a:ea typeface="+mn-ea"/>
        <a:cs typeface="Arial" pitchFamily="34" charset="0"/>
      </a:defRPr>
    </a:lvl5pPr>
    <a:lvl6pPr marL="2286000" algn="l" defTabSz="914400" rtl="0" eaLnBrk="1" latinLnBrk="0" hangingPunct="1">
      <a:defRPr sz="900" i="1" kern="1200">
        <a:solidFill>
          <a:schemeClr val="bg1"/>
        </a:solidFill>
        <a:latin typeface="Arial" pitchFamily="34" charset="0"/>
        <a:ea typeface="+mn-ea"/>
        <a:cs typeface="Arial" pitchFamily="34" charset="0"/>
      </a:defRPr>
    </a:lvl6pPr>
    <a:lvl7pPr marL="2743200" algn="l" defTabSz="914400" rtl="0" eaLnBrk="1" latinLnBrk="0" hangingPunct="1">
      <a:defRPr sz="900" i="1" kern="1200">
        <a:solidFill>
          <a:schemeClr val="bg1"/>
        </a:solidFill>
        <a:latin typeface="Arial" pitchFamily="34" charset="0"/>
        <a:ea typeface="+mn-ea"/>
        <a:cs typeface="Arial" pitchFamily="34" charset="0"/>
      </a:defRPr>
    </a:lvl7pPr>
    <a:lvl8pPr marL="3200400" algn="l" defTabSz="914400" rtl="0" eaLnBrk="1" latinLnBrk="0" hangingPunct="1">
      <a:defRPr sz="900" i="1" kern="1200">
        <a:solidFill>
          <a:schemeClr val="bg1"/>
        </a:solidFill>
        <a:latin typeface="Arial" pitchFamily="34" charset="0"/>
        <a:ea typeface="+mn-ea"/>
        <a:cs typeface="Arial" pitchFamily="34" charset="0"/>
      </a:defRPr>
    </a:lvl8pPr>
    <a:lvl9pPr marL="3657600" algn="l" defTabSz="914400" rtl="0" eaLnBrk="1" latinLnBrk="0" hangingPunct="1">
      <a:defRPr sz="900" i="1"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894B2"/>
    <a:srgbClr val="505050"/>
    <a:srgbClr val="00A300"/>
    <a:srgbClr val="743063"/>
    <a:srgbClr val="FFA300"/>
    <a:srgbClr val="FF0000"/>
    <a:srgbClr val="004990"/>
    <a:srgbClr val="A7A9A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85" autoAdjust="0"/>
    <p:restoredTop sz="54233" autoAdjust="0"/>
  </p:normalViewPr>
  <p:slideViewPr>
    <p:cSldViewPr snapToGrid="0">
      <p:cViewPr>
        <p:scale>
          <a:sx n="79" d="100"/>
          <a:sy n="79" d="100"/>
        </p:scale>
        <p:origin x="-365" y="-58"/>
      </p:cViewPr>
      <p:guideLst>
        <p:guide orient="horz" pos="2803"/>
        <p:guide orient="horz" pos="929"/>
        <p:guide orient="horz" pos="3061"/>
        <p:guide orient="horz" pos="1278"/>
        <p:guide orient="horz" pos="1323"/>
        <p:guide orient="horz" pos="2857"/>
        <p:guide orient="horz" pos="3050"/>
        <p:guide pos="1378"/>
        <p:guide pos="42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482" y="150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3400" cy="512763"/>
          </a:xfrm>
          <a:prstGeom prst="rect">
            <a:avLst/>
          </a:prstGeom>
          <a:noFill/>
          <a:ln w="9525">
            <a:noFill/>
            <a:miter lim="800000"/>
            <a:headEnd/>
            <a:tailEnd/>
          </a:ln>
          <a:effectLst/>
        </p:spPr>
        <p:txBody>
          <a:bodyPr vert="horz" wrap="square" lIns="94549" tIns="47274" rIns="94549" bIns="47274" numCol="1" anchor="t" anchorCtr="0" compatLnSpc="1">
            <a:prstTxWarp prst="textNoShape">
              <a:avLst/>
            </a:prstTxWarp>
          </a:bodyPr>
          <a:lstStyle>
            <a:lvl1pPr defTabSz="946150">
              <a:defRPr sz="1200" i="0">
                <a:latin typeface="Arial" charset="0"/>
                <a:cs typeface="+mn-cs"/>
              </a:defRPr>
            </a:lvl1pPr>
          </a:lstStyle>
          <a:p>
            <a:pPr>
              <a:defRPr/>
            </a:pPr>
            <a:endParaRPr lang="en-GB"/>
          </a:p>
        </p:txBody>
      </p:sp>
      <p:sp>
        <p:nvSpPr>
          <p:cNvPr id="10243" name="Rectangle 3"/>
          <p:cNvSpPr>
            <a:spLocks noGrp="1" noChangeArrowheads="1"/>
          </p:cNvSpPr>
          <p:nvPr>
            <p:ph type="dt" sz="quarter" idx="1"/>
          </p:nvPr>
        </p:nvSpPr>
        <p:spPr bwMode="auto">
          <a:xfrm>
            <a:off x="4025900" y="0"/>
            <a:ext cx="3073400" cy="512763"/>
          </a:xfrm>
          <a:prstGeom prst="rect">
            <a:avLst/>
          </a:prstGeom>
          <a:noFill/>
          <a:ln w="9525">
            <a:noFill/>
            <a:miter lim="800000"/>
            <a:headEnd/>
            <a:tailEnd/>
          </a:ln>
          <a:effectLst/>
        </p:spPr>
        <p:txBody>
          <a:bodyPr vert="horz" wrap="square" lIns="94549" tIns="47274" rIns="94549" bIns="47274" numCol="1" anchor="t" anchorCtr="0" compatLnSpc="1">
            <a:prstTxWarp prst="textNoShape">
              <a:avLst/>
            </a:prstTxWarp>
          </a:bodyPr>
          <a:lstStyle>
            <a:lvl1pPr algn="r" defTabSz="946150">
              <a:defRPr sz="1200" i="0">
                <a:latin typeface="Arial" charset="0"/>
                <a:cs typeface="+mn-cs"/>
              </a:defRPr>
            </a:lvl1pPr>
          </a:lstStyle>
          <a:p>
            <a:pPr>
              <a:defRPr/>
            </a:pPr>
            <a:endParaRPr lang="en-GB"/>
          </a:p>
        </p:txBody>
      </p:sp>
      <p:sp>
        <p:nvSpPr>
          <p:cNvPr id="10244" name="Rectangle 4"/>
          <p:cNvSpPr>
            <a:spLocks noGrp="1" noChangeArrowheads="1"/>
          </p:cNvSpPr>
          <p:nvPr>
            <p:ph type="ftr" sz="quarter" idx="2"/>
          </p:nvPr>
        </p:nvSpPr>
        <p:spPr bwMode="auto">
          <a:xfrm>
            <a:off x="0" y="9723438"/>
            <a:ext cx="3073400" cy="512762"/>
          </a:xfrm>
          <a:prstGeom prst="rect">
            <a:avLst/>
          </a:prstGeom>
          <a:noFill/>
          <a:ln w="9525">
            <a:noFill/>
            <a:miter lim="800000"/>
            <a:headEnd/>
            <a:tailEnd/>
          </a:ln>
          <a:effectLst/>
        </p:spPr>
        <p:txBody>
          <a:bodyPr vert="horz" wrap="square" lIns="94549" tIns="47274" rIns="94549" bIns="47274" numCol="1" anchor="b" anchorCtr="0" compatLnSpc="1">
            <a:prstTxWarp prst="textNoShape">
              <a:avLst/>
            </a:prstTxWarp>
          </a:bodyPr>
          <a:lstStyle>
            <a:lvl1pPr defTabSz="946150">
              <a:defRPr sz="1200" i="0">
                <a:latin typeface="Arial" charset="0"/>
                <a:cs typeface="+mn-cs"/>
              </a:defRPr>
            </a:lvl1pPr>
          </a:lstStyle>
          <a:p>
            <a:pPr>
              <a:defRPr/>
            </a:pPr>
            <a:endParaRPr lang="en-GB"/>
          </a:p>
        </p:txBody>
      </p:sp>
      <p:sp>
        <p:nvSpPr>
          <p:cNvPr id="10245" name="Rectangle 5"/>
          <p:cNvSpPr>
            <a:spLocks noGrp="1" noChangeArrowheads="1"/>
          </p:cNvSpPr>
          <p:nvPr>
            <p:ph type="sldNum" sz="quarter" idx="3"/>
          </p:nvPr>
        </p:nvSpPr>
        <p:spPr bwMode="auto">
          <a:xfrm>
            <a:off x="4025900" y="9723438"/>
            <a:ext cx="3073400" cy="512762"/>
          </a:xfrm>
          <a:prstGeom prst="rect">
            <a:avLst/>
          </a:prstGeom>
          <a:noFill/>
          <a:ln w="9525">
            <a:noFill/>
            <a:miter lim="800000"/>
            <a:headEnd/>
            <a:tailEnd/>
          </a:ln>
          <a:effectLst/>
        </p:spPr>
        <p:txBody>
          <a:bodyPr vert="horz" wrap="square" lIns="94549" tIns="47274" rIns="94549" bIns="47274" numCol="1" anchor="b" anchorCtr="0" compatLnSpc="1">
            <a:prstTxWarp prst="textNoShape">
              <a:avLst/>
            </a:prstTxWarp>
          </a:bodyPr>
          <a:lstStyle>
            <a:lvl1pPr algn="r" defTabSz="946150">
              <a:defRPr sz="1200" i="0">
                <a:latin typeface="Arial" charset="0"/>
                <a:cs typeface="+mn-cs"/>
              </a:defRPr>
            </a:lvl1pPr>
          </a:lstStyle>
          <a:p>
            <a:pPr>
              <a:defRPr/>
            </a:pPr>
            <a:fld id="{BCBF7C8D-0782-4716-AAE9-BA016F640782}" type="slidenum">
              <a:rPr lang="en-GB"/>
              <a:pPr>
                <a:defRPr/>
              </a:pPr>
              <a:t>‹#›</a:t>
            </a:fld>
            <a:endParaRPr lang="en-GB"/>
          </a:p>
        </p:txBody>
      </p:sp>
    </p:spTree>
    <p:extLst>
      <p:ext uri="{BB962C8B-B14F-4D97-AF65-F5344CB8AC3E}">
        <p14:creationId xmlns="" xmlns:p14="http://schemas.microsoft.com/office/powerpoint/2010/main" val="1947673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4"/>
          <p:cNvSpPr>
            <a:spLocks noGrp="1" noRot="1" noChangeAspect="1" noChangeArrowheads="1" noTextEdit="1"/>
          </p:cNvSpPr>
          <p:nvPr>
            <p:ph type="sldImg" idx="2"/>
          </p:nvPr>
        </p:nvSpPr>
        <p:spPr bwMode="auto">
          <a:xfrm>
            <a:off x="987425" y="766763"/>
            <a:ext cx="5119688" cy="384016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6150" y="4862513"/>
            <a:ext cx="5207000" cy="3279775"/>
          </a:xfrm>
          <a:prstGeom prst="rect">
            <a:avLst/>
          </a:prstGeom>
          <a:noFill/>
          <a:ln w="12700">
            <a:noFill/>
            <a:miter lim="800000"/>
            <a:headEnd/>
            <a:tailEnd/>
          </a:ln>
          <a:effectLst/>
        </p:spPr>
        <p:txBody>
          <a:bodyPr vert="horz" wrap="square" lIns="94549" tIns="47274" rIns="94549" bIns="4727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extLst>
      <p:ext uri="{BB962C8B-B14F-4D97-AF65-F5344CB8AC3E}">
        <p14:creationId xmlns="" xmlns:p14="http://schemas.microsoft.com/office/powerpoint/2010/main" val="414831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190500" algn="l" rtl="0" eaLnBrk="0" fontAlgn="base" hangingPunct="0">
      <a:spcBef>
        <a:spcPct val="30000"/>
      </a:spcBef>
      <a:spcAft>
        <a:spcPct val="0"/>
      </a:spcAft>
      <a:defRPr sz="800" kern="1200">
        <a:solidFill>
          <a:schemeClr val="tx1"/>
        </a:solidFill>
        <a:latin typeface="Arial" charset="0"/>
        <a:ea typeface="+mn-ea"/>
        <a:cs typeface="+mn-cs"/>
      </a:defRPr>
    </a:lvl2pPr>
    <a:lvl3pPr marL="381000" algn="l" rtl="0" eaLnBrk="0" fontAlgn="base" hangingPunct="0">
      <a:spcBef>
        <a:spcPct val="30000"/>
      </a:spcBef>
      <a:spcAft>
        <a:spcPct val="0"/>
      </a:spcAft>
      <a:defRPr sz="800" kern="1200">
        <a:solidFill>
          <a:schemeClr val="tx1"/>
        </a:solidFill>
        <a:latin typeface="Arial" charset="0"/>
        <a:ea typeface="+mn-ea"/>
        <a:cs typeface="+mn-cs"/>
      </a:defRPr>
    </a:lvl3pPr>
    <a:lvl4pPr marL="571500" algn="l" rtl="0" eaLnBrk="0" fontAlgn="base" hangingPunct="0">
      <a:spcBef>
        <a:spcPct val="30000"/>
      </a:spcBef>
      <a:spcAft>
        <a:spcPct val="0"/>
      </a:spcAft>
      <a:defRPr sz="800" kern="1200">
        <a:solidFill>
          <a:schemeClr val="tx1"/>
        </a:solidFill>
        <a:latin typeface="Arial" charset="0"/>
        <a:ea typeface="+mn-ea"/>
        <a:cs typeface="+mn-cs"/>
      </a:defRPr>
    </a:lvl4pPr>
    <a:lvl5pPr marL="7620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01552FAC-FF35-41F0-B579-1CF35C3C27C1}" type="datetimeFigureOut">
              <a:rPr lang="en-US"/>
              <a:pPr>
                <a:defRPr/>
              </a:pPr>
              <a:t>3/4/2018</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649166E-E747-4D86-87B4-3CDDB583D2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9F636032-0E8B-44C0-AEB4-3602686F6C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FC5EF573-8C5E-4640-9FCB-FD049A9C44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67C878C2-B954-426B-99A9-C0134FB20C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GB"/>
          </a:p>
        </p:txBody>
      </p:sp>
      <p:sp>
        <p:nvSpPr>
          <p:cNvPr id="7" name="Footer Placeholder 4"/>
          <p:cNvSpPr>
            <a:spLocks noGrp="1"/>
          </p:cNvSpPr>
          <p:nvPr>
            <p:ph type="ftr" sz="quarter" idx="11"/>
          </p:nvPr>
        </p:nvSpPr>
        <p:spPr/>
        <p:txBody>
          <a:bodyPr/>
          <a:lstStyle>
            <a:lvl1pPr>
              <a:defRPr/>
            </a:lvl1pPr>
            <a:extLst/>
          </a:lstStyle>
          <a:p>
            <a:pPr>
              <a:defRPr/>
            </a:pPr>
            <a:r>
              <a:rPr lang="en-GB"/>
              <a:t>Rolls-Royce proprietary information</a:t>
            </a:r>
          </a:p>
        </p:txBody>
      </p:sp>
      <p:sp>
        <p:nvSpPr>
          <p:cNvPr id="8" name="Slide Number Placeholder 5"/>
          <p:cNvSpPr>
            <a:spLocks noGrp="1"/>
          </p:cNvSpPr>
          <p:nvPr>
            <p:ph type="sldNum" sz="quarter" idx="12"/>
          </p:nvPr>
        </p:nvSpPr>
        <p:spPr/>
        <p:txBody>
          <a:bodyPr/>
          <a:lstStyle>
            <a:lvl1pPr>
              <a:defRPr/>
            </a:lvl1pPr>
            <a:extLst/>
          </a:lstStyle>
          <a:p>
            <a:pPr>
              <a:defRPr/>
            </a:pPr>
            <a:fld id="{40565845-1DC9-4323-98FF-B51E0CA064B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r>
              <a:rPr lang="en-GB"/>
              <a:t>Rolls-Royce proprietary information</a:t>
            </a:r>
          </a:p>
        </p:txBody>
      </p:sp>
      <p:sp>
        <p:nvSpPr>
          <p:cNvPr id="7" name="Slide Number Placeholder 6"/>
          <p:cNvSpPr>
            <a:spLocks noGrp="1"/>
          </p:cNvSpPr>
          <p:nvPr>
            <p:ph type="sldNum" sz="quarter" idx="12"/>
          </p:nvPr>
        </p:nvSpPr>
        <p:spPr/>
        <p:txBody>
          <a:bodyPr/>
          <a:lstStyle>
            <a:lvl1pPr>
              <a:defRPr/>
            </a:lvl1pPr>
            <a:extLst/>
          </a:lstStyle>
          <a:p>
            <a:pPr>
              <a:defRPr/>
            </a:pPr>
            <a:fld id="{AAD2795A-0AEB-409D-AAC7-B9B87349A8C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GB"/>
          </a:p>
        </p:txBody>
      </p:sp>
      <p:sp>
        <p:nvSpPr>
          <p:cNvPr id="8" name="Footer Placeholder 7"/>
          <p:cNvSpPr>
            <a:spLocks noGrp="1"/>
          </p:cNvSpPr>
          <p:nvPr>
            <p:ph type="ftr" sz="quarter" idx="11"/>
          </p:nvPr>
        </p:nvSpPr>
        <p:spPr/>
        <p:txBody>
          <a:bodyPr/>
          <a:lstStyle>
            <a:lvl1pPr>
              <a:defRPr/>
            </a:lvl1pPr>
            <a:extLst/>
          </a:lstStyle>
          <a:p>
            <a:pPr>
              <a:defRPr/>
            </a:pPr>
            <a:r>
              <a:rPr lang="en-GB"/>
              <a:t>Rolls-Royce proprietary information</a:t>
            </a:r>
          </a:p>
        </p:txBody>
      </p:sp>
      <p:sp>
        <p:nvSpPr>
          <p:cNvPr id="9" name="Slide Number Placeholder 8"/>
          <p:cNvSpPr>
            <a:spLocks noGrp="1"/>
          </p:cNvSpPr>
          <p:nvPr>
            <p:ph type="sldNum" sz="quarter" idx="12"/>
          </p:nvPr>
        </p:nvSpPr>
        <p:spPr/>
        <p:txBody>
          <a:bodyPr/>
          <a:lstStyle>
            <a:lvl1pPr>
              <a:defRPr/>
            </a:lvl1pPr>
            <a:extLst/>
          </a:lstStyle>
          <a:p>
            <a:pPr>
              <a:defRPr/>
            </a:pPr>
            <a:fld id="{5260D670-B362-43E7-A594-7675AB399A0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GB"/>
          </a:p>
        </p:txBody>
      </p:sp>
      <p:sp>
        <p:nvSpPr>
          <p:cNvPr id="4" name="Footer Placeholder 3"/>
          <p:cNvSpPr>
            <a:spLocks noGrp="1"/>
          </p:cNvSpPr>
          <p:nvPr>
            <p:ph type="ftr" sz="quarter" idx="11"/>
          </p:nvPr>
        </p:nvSpPr>
        <p:spPr/>
        <p:txBody>
          <a:bodyPr/>
          <a:lstStyle>
            <a:lvl1pPr>
              <a:defRPr/>
            </a:lvl1pPr>
            <a:extLst/>
          </a:lstStyle>
          <a:p>
            <a:pPr>
              <a:defRPr/>
            </a:pPr>
            <a:r>
              <a:rPr lang="en-GB"/>
              <a:t>Rolls-Royce proprietary information</a:t>
            </a:r>
          </a:p>
        </p:txBody>
      </p:sp>
      <p:sp>
        <p:nvSpPr>
          <p:cNvPr id="5" name="Slide Number Placeholder 4"/>
          <p:cNvSpPr>
            <a:spLocks noGrp="1"/>
          </p:cNvSpPr>
          <p:nvPr>
            <p:ph type="sldNum" sz="quarter" idx="12"/>
          </p:nvPr>
        </p:nvSpPr>
        <p:spPr/>
        <p:txBody>
          <a:bodyPr/>
          <a:lstStyle>
            <a:lvl1pPr>
              <a:defRPr/>
            </a:lvl1pPr>
            <a:extLst/>
          </a:lstStyle>
          <a:p>
            <a:pPr>
              <a:defRPr/>
            </a:pPr>
            <a:fld id="{11D77AD4-09AA-44BD-9DF0-291DDA45B1F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4" name="Slide Number Placeholder 17"/>
          <p:cNvSpPr>
            <a:spLocks noGrp="1"/>
          </p:cNvSpPr>
          <p:nvPr>
            <p:ph type="sldNum" sz="quarter" idx="12"/>
          </p:nvPr>
        </p:nvSpPr>
        <p:spPr/>
        <p:txBody>
          <a:bodyPr/>
          <a:lstStyle>
            <a:lvl1pPr>
              <a:defRPr/>
            </a:lvl1pPr>
          </a:lstStyle>
          <a:p>
            <a:pPr>
              <a:defRPr/>
            </a:pPr>
            <a:fld id="{9218DD47-B452-4771-A625-B96301B41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r>
              <a:rPr lang="en-GB"/>
              <a:t>Rolls-Royce proprietary information</a:t>
            </a:r>
          </a:p>
        </p:txBody>
      </p:sp>
      <p:sp>
        <p:nvSpPr>
          <p:cNvPr id="7" name="Slide Number Placeholder 6"/>
          <p:cNvSpPr>
            <a:spLocks noGrp="1"/>
          </p:cNvSpPr>
          <p:nvPr>
            <p:ph type="sldNum" sz="quarter" idx="12"/>
          </p:nvPr>
        </p:nvSpPr>
        <p:spPr/>
        <p:txBody>
          <a:bodyPr/>
          <a:lstStyle>
            <a:lvl1pPr>
              <a:defRPr/>
            </a:lvl1pPr>
            <a:extLst/>
          </a:lstStyle>
          <a:p>
            <a:pPr>
              <a:defRPr/>
            </a:pPr>
            <a:fld id="{7381A8B3-37CA-48C9-B357-772F205EC05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GB"/>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GB"/>
              <a:t>Rolls-Royce proprietary information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02E8FC1-ADC2-4EED-BF04-051C33EF043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GB"/>
              <a:t>Rolls-Royce proprietary information</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C4ACDC4-72D7-46CF-B4CC-F08C53A145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6" r:id="rId1"/>
    <p:sldLayoutId id="2147483992" r:id="rId2"/>
    <p:sldLayoutId id="2147483997" r:id="rId3"/>
    <p:sldLayoutId id="2147483998" r:id="rId4"/>
    <p:sldLayoutId id="2147483999" r:id="rId5"/>
    <p:sldLayoutId id="2147484000" r:id="rId6"/>
    <p:sldLayoutId id="2147483993" r:id="rId7"/>
    <p:sldLayoutId id="2147484001" r:id="rId8"/>
    <p:sldLayoutId id="2147484002" r:id="rId9"/>
    <p:sldLayoutId id="2147483994" r:id="rId10"/>
    <p:sldLayoutId id="2147483995"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cid:image002.jpg@01CD23BA.60BF47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9" name="Group 43"/>
          <p:cNvGraphicFramePr>
            <a:graphicFrameLocks noGrp="1"/>
          </p:cNvGraphicFramePr>
          <p:nvPr>
            <p:extLst>
              <p:ext uri="{D42A27DB-BD31-4B8C-83A1-F6EECF244321}">
                <p14:modId xmlns="" xmlns:p14="http://schemas.microsoft.com/office/powerpoint/2010/main" val="3479917055"/>
              </p:ext>
            </p:extLst>
          </p:nvPr>
        </p:nvGraphicFramePr>
        <p:xfrm>
          <a:off x="127000" y="122238"/>
          <a:ext cx="8902700" cy="945933"/>
        </p:xfrm>
        <a:graphic>
          <a:graphicData uri="http://schemas.openxmlformats.org/drawingml/2006/table">
            <a:tbl>
              <a:tblPr/>
              <a:tblGrid>
                <a:gridCol w="2981325"/>
                <a:gridCol w="1468438"/>
                <a:gridCol w="3900487"/>
                <a:gridCol w="552450"/>
              </a:tblGrid>
              <a:tr h="377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HS&amp;E INCIDENT BULLETIN</a:t>
                      </a:r>
                    </a:p>
                  </a:txBody>
                  <a:tcPr marL="108000" marR="108000" marT="108000" marB="10800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1</a:t>
                      </a:r>
                      <a:r>
                        <a:rPr kumimoji="0" lang="en-GB" sz="1800" b="1" i="0" u="none" strike="noStrike" cap="none" normalizeH="0" baseline="30000" dirty="0" smtClean="0">
                          <a:ln>
                            <a:noFill/>
                          </a:ln>
                          <a:solidFill>
                            <a:srgbClr val="FFFFFF"/>
                          </a:solidFill>
                          <a:effectLst/>
                          <a:latin typeface="Lucida Sans Unicode" pitchFamily="34" charset="0"/>
                          <a:cs typeface="Arial" pitchFamily="34" charset="0"/>
                        </a:rPr>
                        <a:t>st</a:t>
                      </a: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   half year 2017</a:t>
                      </a:r>
                    </a:p>
                  </a:txBody>
                  <a:tcPr marL="108000" marR="108000" marT="108000" marB="10800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Lucida Sans Unicode" pitchFamily="34" charset="0"/>
                        <a:cs typeface="Arial" pitchFamily="34" charset="0"/>
                      </a:endParaRPr>
                    </a:p>
                  </a:txBody>
                  <a:tcPr marL="108000" marR="108000" marT="108000" marB="10800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r>
              <a:tr h="45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chemeClr val="bg1"/>
                          </a:solidFill>
                          <a:effectLst/>
                          <a:latin typeface="Lucida Sans Unicode" pitchFamily="34" charset="0"/>
                          <a:cs typeface="Arial" pitchFamily="34" charset="0"/>
                        </a:rPr>
                        <a:t>Cilegon</a:t>
                      </a:r>
                      <a:r>
                        <a:rPr kumimoji="0" lang="en-GB" sz="1400" b="1" i="0" u="none" strike="noStrike" cap="none" normalizeH="0" baseline="0" dirty="0" smtClean="0">
                          <a:ln>
                            <a:noFill/>
                          </a:ln>
                          <a:solidFill>
                            <a:schemeClr val="bg1"/>
                          </a:solidFill>
                          <a:effectLst/>
                          <a:latin typeface="Lucida Sans Unicode" pitchFamily="34" charset="0"/>
                          <a:cs typeface="Arial" pitchFamily="34" charset="0"/>
                        </a:rPr>
                        <a:t>, Indonesia</a:t>
                      </a:r>
                    </a:p>
                  </a:txBody>
                  <a:tcPr marL="108000" marR="108000" marT="0" marB="0" anchor="ctr" horzOverflow="overflow">
                    <a:lnL>
                      <a:noFill/>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solidFill>
                      <a:srgbClr val="00B05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Lucida Sans Unicode" pitchFamily="34" charset="0"/>
                          <a:cs typeface="Arial" pitchFamily="34" charset="0"/>
                        </a:rPr>
                        <a:t>Type of incident</a:t>
                      </a:r>
                      <a:r>
                        <a:rPr kumimoji="0" lang="en-GB" sz="1200" b="0" i="1" u="none" strike="noStrike" cap="none" normalizeH="0" baseline="0" dirty="0" smtClean="0">
                          <a:ln>
                            <a:noFill/>
                          </a:ln>
                          <a:solidFill>
                            <a:schemeClr val="bg1"/>
                          </a:solidFill>
                          <a:effectLst/>
                          <a:latin typeface="Lucida Sans Unicode" pitchFamily="34" charset="0"/>
                          <a:cs typeface="Arial" pitchFamily="34" charset="0"/>
                        </a:rPr>
                        <a:t> </a:t>
                      </a:r>
                      <a:r>
                        <a:rPr kumimoji="0" lang="en-GB" sz="1400" b="0" i="1" u="none" strike="noStrike" cap="none" normalizeH="0" baseline="0" dirty="0" smtClean="0">
                          <a:ln>
                            <a:noFill/>
                          </a:ln>
                          <a:solidFill>
                            <a:schemeClr val="bg1"/>
                          </a:solidFill>
                          <a:effectLst/>
                          <a:latin typeface="Lucida Sans Unicode" pitchFamily="34" charset="0"/>
                          <a:cs typeface="Arial" pitchFamily="34" charset="0"/>
                        </a:rPr>
                        <a:t>(Ankle Fracture – Struck By)</a:t>
                      </a:r>
                      <a:endParaRPr kumimoji="0" lang="en-GB" sz="1200" b="0" i="1" u="none" strike="noStrike" cap="none" normalizeH="0" baseline="0" dirty="0" smtClean="0">
                        <a:ln>
                          <a:noFill/>
                        </a:ln>
                        <a:solidFill>
                          <a:schemeClr val="bg1"/>
                        </a:solidFill>
                        <a:effectLst/>
                        <a:latin typeface="Lucida Sans Unicode" pitchFamily="34" charset="0"/>
                        <a:cs typeface="Arial" pitchFamily="34" charset="0"/>
                      </a:endParaRPr>
                    </a:p>
                  </a:txBody>
                  <a:tcPr marL="108000" marR="108000" marT="0" marB="0" anchor="ctr" horzOverflow="overflow">
                    <a:lnL w="28575"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a:noFill/>
                    </a:lnB>
                    <a:lnTlToBr>
                      <a:noFill/>
                    </a:lnTlToBr>
                    <a:lnBlToTr>
                      <a:noFill/>
                    </a:lnBlToTr>
                    <a:solidFill>
                      <a:srgbClr val="00B050"/>
                    </a:solidFill>
                  </a:tcPr>
                </a:tc>
                <a:tc hMerge="1">
                  <a:txBody>
                    <a:bodyPr/>
                    <a:lstStyle/>
                    <a:p>
                      <a:endParaRPr lang="en-US"/>
                    </a:p>
                  </a:txBody>
                  <a:tcPr/>
                </a:tc>
                <a:tc hMerge="1">
                  <a:txBody>
                    <a:bodyPr/>
                    <a:lstStyle/>
                    <a:p>
                      <a:endParaRPr lang="en-US"/>
                    </a:p>
                  </a:txBody>
                  <a:tcPr/>
                </a:tc>
              </a:tr>
            </a:tbl>
          </a:graphicData>
        </a:graphic>
      </p:graphicFrame>
      <p:pic>
        <p:nvPicPr>
          <p:cNvPr id="9247" name="Picture 35" descr="cid:image002.jpg@01CD23BA.60BF4750"/>
          <p:cNvPicPr>
            <a:picLocks noChangeAspect="1" noChangeArrowheads="1"/>
          </p:cNvPicPr>
          <p:nvPr/>
        </p:nvPicPr>
        <p:blipFill>
          <a:blip r:embed="rId3" r:link="rId4" cstate="print"/>
          <a:srcRect/>
          <a:stretch>
            <a:fillRect/>
          </a:stretch>
        </p:blipFill>
        <p:spPr bwMode="auto">
          <a:xfrm>
            <a:off x="4924425" y="5888038"/>
            <a:ext cx="3956050" cy="969962"/>
          </a:xfrm>
          <a:prstGeom prst="rect">
            <a:avLst/>
          </a:prstGeom>
          <a:noFill/>
          <a:ln w="9525">
            <a:noFill/>
            <a:miter lim="800000"/>
            <a:headEnd/>
            <a:tailEnd/>
          </a:ln>
        </p:spPr>
      </p:pic>
      <p:graphicFrame>
        <p:nvGraphicFramePr>
          <p:cNvPr id="5" name="Group 40"/>
          <p:cNvGraphicFramePr>
            <a:graphicFrameLocks noGrp="1"/>
          </p:cNvGraphicFramePr>
          <p:nvPr>
            <p:extLst>
              <p:ext uri="{D42A27DB-BD31-4B8C-83A1-F6EECF244321}">
                <p14:modId xmlns="" xmlns:p14="http://schemas.microsoft.com/office/powerpoint/2010/main" val="3428418227"/>
              </p:ext>
            </p:extLst>
          </p:nvPr>
        </p:nvGraphicFramePr>
        <p:xfrm>
          <a:off x="123825" y="1133225"/>
          <a:ext cx="8911891" cy="4765177"/>
        </p:xfrm>
        <a:graphic>
          <a:graphicData uri="http://schemas.openxmlformats.org/drawingml/2006/table">
            <a:tbl>
              <a:tblPr/>
              <a:tblGrid>
                <a:gridCol w="4508800"/>
                <a:gridCol w="4403091"/>
              </a:tblGrid>
              <a:tr h="355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Lucida Sans Unicode" pitchFamily="34" charset="0"/>
                          <a:cs typeface="Arial" pitchFamily="34" charset="0"/>
                        </a:rPr>
                        <a:t>Summary:</a:t>
                      </a:r>
                    </a:p>
                  </a:txBody>
                  <a:tcPr marL="90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A9AC"/>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Lucida Sans Unicode"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Lucida Sans Unicode" pitchFamily="34" charset="0"/>
                        <a:cs typeface="Arial" pitchFamily="34" charset="0"/>
                      </a:endParaRPr>
                    </a:p>
                  </a:txBody>
                  <a:tcPr marL="90000" marR="90000" marT="90000" marB="90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9897">
                <a:tc>
                  <a:txBody>
                    <a:bodyPr/>
                    <a:lstStyle/>
                    <a:p>
                      <a:r>
                        <a:rPr lang="en-US" sz="1050" dirty="0" smtClean="0">
                          <a:solidFill>
                            <a:schemeClr val="tx1"/>
                          </a:solidFill>
                        </a:rPr>
                        <a:t>A contractor working in the fabrication area was preparing for a canister leg plate fit up. In the morning he joined the toolbox meeting and was briefed on the job steps that he must do for the shift. At his working area, </a:t>
                      </a:r>
                      <a:r>
                        <a:rPr lang="en-US" sz="1050" b="1" dirty="0" smtClean="0">
                          <a:solidFill>
                            <a:schemeClr val="tx1"/>
                          </a:solidFill>
                        </a:rPr>
                        <a:t>12 sheet canister leg plates were stored in standing (vertical) position and tied with a rope</a:t>
                      </a:r>
                      <a:r>
                        <a:rPr lang="en-US" sz="1050" dirty="0" smtClean="0">
                          <a:solidFill>
                            <a:schemeClr val="tx1"/>
                          </a:solidFill>
                        </a:rPr>
                        <a:t>. The plates were stored temporarily in a standing position as part of routine housekeeping. Around 8.30 am the contractor wanted to take one of the canister leg plates that he needed to work on. </a:t>
                      </a:r>
                      <a:r>
                        <a:rPr lang="en-US" sz="1050" b="1" dirty="0" smtClean="0">
                          <a:solidFill>
                            <a:schemeClr val="tx1"/>
                          </a:solidFill>
                        </a:rPr>
                        <a:t>When he untied the rope, 10 sheet plates suddenly fell toward his leg and his leg was trapped </a:t>
                      </a:r>
                      <a:r>
                        <a:rPr lang="en-US" sz="1050" dirty="0" smtClean="0">
                          <a:solidFill>
                            <a:schemeClr val="tx1"/>
                          </a:solidFill>
                        </a:rPr>
                        <a:t>between the plate and concrete floor. Two of his colleagues evacuated him and brought him to the hospital for medical treatment. A x-ray at the hospital confirmed he sustained a </a:t>
                      </a:r>
                      <a:r>
                        <a:rPr lang="en-US" sz="1050" b="1" dirty="0" smtClean="0">
                          <a:solidFill>
                            <a:schemeClr val="tx1"/>
                          </a:solidFill>
                        </a:rPr>
                        <a:t>fracture to his right ankle</a:t>
                      </a:r>
                      <a:r>
                        <a:rPr lang="en-US" sz="1050" dirty="0" smtClean="0">
                          <a:solidFill>
                            <a:schemeClr val="tx1"/>
                          </a:solidFill>
                        </a:rPr>
                        <a:t> , which required minor surgery.</a:t>
                      </a:r>
                      <a:endParaRPr lang="en-US" sz="1050" dirty="0">
                        <a:solidFill>
                          <a:schemeClr val="tx1"/>
                        </a:solidFill>
                      </a:endParaRPr>
                    </a:p>
                  </a:txBody>
                  <a:tcPr marL="90000" marR="90000" marT="90000" marB="90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355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Lucida Sans Unicode" pitchFamily="34" charset="0"/>
                          <a:cs typeface="Arial" pitchFamily="34" charset="0"/>
                        </a:rPr>
                        <a:t>Root Causes</a:t>
                      </a:r>
                      <a:r>
                        <a:rPr kumimoji="0" lang="en-GB" sz="1000" b="1" i="0" u="none" strike="noStrike" cap="none" normalizeH="0" baseline="0" smtClean="0">
                          <a:ln>
                            <a:noFill/>
                          </a:ln>
                          <a:solidFill>
                            <a:schemeClr val="bg1"/>
                          </a:solidFill>
                          <a:effectLst/>
                          <a:latin typeface="Lucida Sans Unicode" pitchFamily="34" charset="0"/>
                          <a:cs typeface="Arial" pitchFamily="34" charset="0"/>
                        </a:rPr>
                        <a:t>:</a:t>
                      </a:r>
                    </a:p>
                  </a:txBody>
                  <a:tcPr marL="90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A9A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Lucida Sans Unicode" pitchFamily="34" charset="0"/>
                          <a:cs typeface="Arial" pitchFamily="34" charset="0"/>
                        </a:rPr>
                        <a:t>Actions Taken Thus Far: Next Steps</a:t>
                      </a:r>
                    </a:p>
                  </a:txBody>
                  <a:tcPr marL="90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A9AC"/>
                    </a:solidFill>
                  </a:tcPr>
                </a:tc>
              </a:tr>
              <a:tr h="1794405">
                <a:tc>
                  <a:txBody>
                    <a:bodyPr/>
                    <a:lstStyle/>
                    <a:p>
                      <a:pPr marL="171450" indent="-171450">
                        <a:buFont typeface="Arial" panose="020B0604020202020204" pitchFamily="34" charset="0"/>
                        <a:buChar char="•"/>
                      </a:pPr>
                      <a:r>
                        <a:rPr lang="en-US" sz="1200" b="1" dirty="0" smtClean="0">
                          <a:solidFill>
                            <a:schemeClr val="tx1"/>
                          </a:solidFill>
                        </a:rPr>
                        <a:t>Incorrect</a:t>
                      </a:r>
                      <a:r>
                        <a:rPr lang="en-US" sz="1200" b="1" baseline="0" dirty="0" smtClean="0">
                          <a:solidFill>
                            <a:schemeClr val="tx1"/>
                          </a:solidFill>
                        </a:rPr>
                        <a:t> </a:t>
                      </a:r>
                      <a:r>
                        <a:rPr lang="en-US" sz="1200" b="1" dirty="0" smtClean="0">
                          <a:solidFill>
                            <a:schemeClr val="tx1"/>
                          </a:solidFill>
                        </a:rPr>
                        <a:t>storage of metal plates </a:t>
                      </a:r>
                      <a:r>
                        <a:rPr lang="en-US" sz="1200" dirty="0" smtClean="0">
                          <a:solidFill>
                            <a:schemeClr val="tx1"/>
                          </a:solidFill>
                        </a:rPr>
                        <a:t>(in vertical position).</a:t>
                      </a:r>
                    </a:p>
                    <a:p>
                      <a:pPr marL="171450" indent="-171450">
                        <a:buFont typeface="Arial" panose="020B0604020202020204" pitchFamily="34" charset="0"/>
                        <a:buChar char="•"/>
                      </a:pPr>
                      <a:r>
                        <a:rPr lang="en-US" sz="1200" dirty="0" smtClean="0">
                          <a:solidFill>
                            <a:schemeClr val="tx1"/>
                          </a:solidFill>
                        </a:rPr>
                        <a:t>Negligence, lack of situational awareness and failure to recognize hazard (</a:t>
                      </a:r>
                      <a:r>
                        <a:rPr lang="en-US" sz="1200" b="1" dirty="0" smtClean="0">
                          <a:solidFill>
                            <a:schemeClr val="tx1"/>
                          </a:solidFill>
                        </a:rPr>
                        <a:t>body part in line of fire</a:t>
                      </a:r>
                      <a:r>
                        <a:rPr lang="en-US" sz="1200" dirty="0" smtClean="0">
                          <a:solidFill>
                            <a:schemeClr val="tx1"/>
                          </a:solidFill>
                        </a:rPr>
                        <a:t>).</a:t>
                      </a:r>
                    </a:p>
                  </a:txBody>
                  <a:tcPr marL="90000" marR="90000" marT="90000" marB="90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indent="-171450">
                        <a:buFont typeface="Arial" panose="020B0604020202020204" pitchFamily="34" charset="0"/>
                        <a:buChar char="•"/>
                      </a:pPr>
                      <a:r>
                        <a:rPr lang="en-MY" sz="1100" dirty="0" smtClean="0">
                          <a:solidFill>
                            <a:schemeClr val="tx1"/>
                          </a:solidFill>
                        </a:rPr>
                        <a:t>Stop work was issued and the work piece was cordoned off for investigation. </a:t>
                      </a:r>
                    </a:p>
                    <a:p>
                      <a:pPr marL="171450" indent="-171450">
                        <a:buFont typeface="Arial" panose="020B0604020202020204" pitchFamily="34" charset="0"/>
                        <a:buChar char="•"/>
                      </a:pPr>
                      <a:r>
                        <a:rPr lang="en-MY" sz="1100" dirty="0" smtClean="0">
                          <a:solidFill>
                            <a:schemeClr val="tx1"/>
                          </a:solidFill>
                        </a:rPr>
                        <a:t>Held safety stand down with all </a:t>
                      </a:r>
                      <a:r>
                        <a:rPr lang="en-MY" sz="1100" dirty="0" err="1" smtClean="0">
                          <a:solidFill>
                            <a:schemeClr val="tx1"/>
                          </a:solidFill>
                        </a:rPr>
                        <a:t>Cilegon</a:t>
                      </a:r>
                      <a:r>
                        <a:rPr lang="en-MY" sz="1100" dirty="0" smtClean="0">
                          <a:solidFill>
                            <a:schemeClr val="tx1"/>
                          </a:solidFill>
                        </a:rPr>
                        <a:t> SC employees to communicate and discuss this incident</a:t>
                      </a:r>
                      <a:r>
                        <a:rPr lang="en-US" sz="1100" dirty="0" smtClean="0">
                          <a:solidFill>
                            <a:schemeClr val="tx1"/>
                          </a:solidFill>
                        </a:rPr>
                        <a:t>.</a:t>
                      </a:r>
                    </a:p>
                    <a:p>
                      <a:pPr marL="171450" indent="-171450">
                        <a:buFont typeface="Arial" panose="020B0604020202020204" pitchFamily="34" charset="0"/>
                        <a:buChar char="•"/>
                      </a:pPr>
                      <a:r>
                        <a:rPr lang="en-US" sz="1100" b="1" dirty="0" smtClean="0">
                          <a:solidFill>
                            <a:schemeClr val="tx1"/>
                          </a:solidFill>
                        </a:rPr>
                        <a:t>Review existing risk assessment </a:t>
                      </a:r>
                      <a:r>
                        <a:rPr lang="en-US" sz="1100" dirty="0" smtClean="0">
                          <a:solidFill>
                            <a:schemeClr val="tx1"/>
                          </a:solidFill>
                        </a:rPr>
                        <a:t>(HIRA) for fit up job and ensure all potential hazards are identified with control measures.</a:t>
                      </a:r>
                    </a:p>
                    <a:p>
                      <a:pPr marL="171450" indent="-171450">
                        <a:buFont typeface="Arial" panose="020B0604020202020204" pitchFamily="34" charset="0"/>
                        <a:buChar char="•"/>
                      </a:pPr>
                      <a:r>
                        <a:rPr lang="en-US" sz="1100" b="1" dirty="0" smtClean="0">
                          <a:solidFill>
                            <a:schemeClr val="tx1"/>
                          </a:solidFill>
                        </a:rPr>
                        <a:t>Review metal plate storage.</a:t>
                      </a:r>
                    </a:p>
                    <a:p>
                      <a:pPr marL="171450" indent="-171450">
                        <a:buFont typeface="Arial" panose="020B0604020202020204" pitchFamily="34" charset="0"/>
                        <a:buChar char="•"/>
                      </a:pPr>
                      <a:r>
                        <a:rPr lang="en-US" sz="1100" dirty="0" smtClean="0">
                          <a:solidFill>
                            <a:schemeClr val="tx1"/>
                          </a:solidFill>
                        </a:rPr>
                        <a:t>Train (refresh) all employees on hazard identification awareness.</a:t>
                      </a:r>
                      <a:endParaRPr lang="en-MY" sz="1100" dirty="0">
                        <a:solidFill>
                          <a:schemeClr val="tx1"/>
                        </a:solidFill>
                      </a:endParaRPr>
                    </a:p>
                  </a:txBody>
                  <a:tcPr marL="90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5"/>
          <p:cNvPicPr>
            <a:picLocks noChangeAspect="1"/>
          </p:cNvPicPr>
          <p:nvPr/>
        </p:nvPicPr>
        <p:blipFill>
          <a:blip r:embed="rId5" cstate="print"/>
          <a:stretch>
            <a:fillRect/>
          </a:stretch>
        </p:blipFill>
        <p:spPr>
          <a:xfrm>
            <a:off x="5242955" y="1226550"/>
            <a:ext cx="3318990" cy="2419927"/>
          </a:xfrm>
          <a:prstGeom prst="rect">
            <a:avLst/>
          </a:prstGeom>
        </p:spPr>
      </p:pic>
    </p:spTree>
    <p:extLst>
      <p:ext uri="{BB962C8B-B14F-4D97-AF65-F5344CB8AC3E}">
        <p14:creationId xmlns="" xmlns:p14="http://schemas.microsoft.com/office/powerpoint/2010/main" val="347210305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Concourse</Template>
  <TotalTime>4</TotalTime>
  <Words>291</Words>
  <Application>Microsoft Office PowerPoint</Application>
  <PresentationFormat>On-screen Show (4:3)</PresentationFormat>
  <Paragraphs>15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Concourse</vt:lpstr>
      <vt:lpstr>Slide 1</vt:lpstr>
    </vt:vector>
  </TitlesOfParts>
  <Company>Rolls-Royce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Rolls Royce</dc:creator>
  <dc:description>Developed by Operandi Limited</dc:description>
  <cp:lastModifiedBy>dell</cp:lastModifiedBy>
  <cp:revision>479</cp:revision>
  <cp:lastPrinted>2003-11-04T16:53:27Z</cp:lastPrinted>
  <dcterms:created xsi:type="dcterms:W3CDTF">2004-01-23T18:06:09Z</dcterms:created>
  <dcterms:modified xsi:type="dcterms:W3CDTF">2018-03-04T15:34:43Z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-1341343339</vt:i4>
  </property>
  <property fmtid="{D5CDD505-2E9C-101B-9397-08002B2CF9AE}" pid="3" name="_NewReviewCycle">
    <vt:lpwstr/>
  </property>
  <property fmtid="{D5CDD505-2E9C-101B-9397-08002B2CF9AE}" pid="4" name="_EmailSubject">
    <vt:lpwstr>ICAAMC - Health &amp; Safety Forum  - request to report HS&amp;E  Lost Time Incidents </vt:lpwstr>
  </property>
  <property fmtid="{D5CDD505-2E9C-101B-9397-08002B2CF9AE}" pid="5" name="_AuthorEmail">
    <vt:lpwstr>jean.edwards@siemens.com</vt:lpwstr>
  </property>
  <property fmtid="{D5CDD505-2E9C-101B-9397-08002B2CF9AE}" pid="6" name="_AuthorEmailDisplayName">
    <vt:lpwstr>Edwards, Jean (PG DR GO EHS STR)</vt:lpwstr>
  </property>
</Properties>
</file>